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3" r:id="rId4"/>
    <p:sldId id="274" r:id="rId5"/>
    <p:sldId id="275" r:id="rId6"/>
    <p:sldId id="266" r:id="rId7"/>
    <p:sldId id="262" r:id="rId8"/>
    <p:sldId id="259" r:id="rId9"/>
    <p:sldId id="260" r:id="rId10"/>
    <p:sldId id="267" r:id="rId11"/>
    <p:sldId id="270" r:id="rId12"/>
    <p:sldId id="271" r:id="rId13"/>
    <p:sldId id="268" r:id="rId14"/>
    <p:sldId id="269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-1506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198882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198882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570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brary.wmo.int/doc_num.php?explnum_id=4161" TargetMode="External"/><Relationship Id="rId4" Type="http://schemas.openxmlformats.org/officeDocument/2006/relationships/hyperlink" Target="https://library.wmo.int/doc_num.php?explnum_id=583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570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brary.wmo.int/doc_num.php?explnum_id=4161" TargetMode="External"/><Relationship Id="rId4" Type="http://schemas.openxmlformats.org/officeDocument/2006/relationships/hyperlink" Target="https://library.wmo.int/doc_num.php?explnum_id=583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mo2016_powerpoint_standard_v2_dark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000" cy="68871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2343" y="855741"/>
            <a:ext cx="8229600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</a:rPr>
              <a:t>Data and metadata exchange in WMO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551" y="2948618"/>
            <a:ext cx="6710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Enrico </a:t>
            </a:r>
            <a:r>
              <a:rPr lang="en-GB" sz="2000" b="1" dirty="0" err="1" smtClean="0">
                <a:solidFill>
                  <a:schemeClr val="bg1"/>
                </a:solidFill>
              </a:rPr>
              <a:t>Fucile</a:t>
            </a:r>
            <a:endParaRPr lang="en-GB" sz="2000" b="1" dirty="0" smtClean="0">
              <a:solidFill>
                <a:schemeClr val="bg1"/>
              </a:solidFill>
            </a:endParaRPr>
          </a:p>
          <a:p>
            <a:r>
              <a:rPr lang="en-GB" sz="2000" b="1" dirty="0" smtClean="0">
                <a:solidFill>
                  <a:schemeClr val="bg1"/>
                </a:solidFill>
              </a:rPr>
              <a:t>Chief Data Representation, Metadata and Monitoring Division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BUFR Sequences approved and operational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AE1585-E51D-E44C-B351-21E5134FD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7" y="1597026"/>
            <a:ext cx="8800143" cy="51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699F839-986E-414D-98D3-3A7631419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32388"/>
              </p:ext>
            </p:extLst>
          </p:nvPr>
        </p:nvGraphicFramePr>
        <p:xfrm>
          <a:off x="0" y="1844824"/>
          <a:ext cx="9134151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3647">
                  <a:extLst>
                    <a:ext uri="{9D8B030D-6E8A-4147-A177-3AD203B41FA5}">
                      <a16:colId xmlns:a16="http://schemas.microsoft.com/office/drawing/2014/main" xmlns="" val="1484977338"/>
                    </a:ext>
                  </a:extLst>
                </a:gridCol>
                <a:gridCol w="2301165">
                  <a:extLst>
                    <a:ext uri="{9D8B030D-6E8A-4147-A177-3AD203B41FA5}">
                      <a16:colId xmlns:a16="http://schemas.microsoft.com/office/drawing/2014/main" xmlns="" val="2171727885"/>
                    </a:ext>
                  </a:extLst>
                </a:gridCol>
                <a:gridCol w="1155219">
                  <a:extLst>
                    <a:ext uri="{9D8B030D-6E8A-4147-A177-3AD203B41FA5}">
                      <a16:colId xmlns:a16="http://schemas.microsoft.com/office/drawing/2014/main" xmlns="" val="100822092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303821778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3802727333"/>
                    </a:ext>
                  </a:extLst>
                </a:gridCol>
                <a:gridCol w="1177776">
                  <a:extLst>
                    <a:ext uri="{9D8B030D-6E8A-4147-A177-3AD203B41FA5}">
                      <a16:colId xmlns:a16="http://schemas.microsoft.com/office/drawing/2014/main" xmlns="" val="395850953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Table Reference</a:t>
                      </a:r>
                      <a:endParaRPr lang="en-GB" sz="1600" dirty="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 name</a:t>
                      </a:r>
                      <a:endParaRPr lang="en-GB" sz="1600" dirty="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BUFR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34235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Scale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Reference value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width (bits)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1604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 XX YYY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494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0 42 011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a1 coefficient of the directional Fourier series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Numeric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3999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0 42 012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b1 coefficient of the directional Fourier series</a:t>
                      </a:r>
                      <a:endParaRPr lang="en-GB" sz="1600" dirty="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Numeric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20207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0 42 013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a2 coefficient of the directional Fourier series</a:t>
                      </a:r>
                      <a:endParaRPr lang="en-GB" sz="1600" dirty="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Numeric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8050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0 42 014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b2 coefficient of the directional Fourier series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Numeric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17801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0 42 015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Check factor K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Numeric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GB" sz="160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GB" sz="1600" dirty="0">
                        <a:effectLst/>
                        <a:latin typeface="Verdana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6330158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8D54D7-B86F-D946-B10D-955A9234AB49}"/>
              </a:ext>
            </a:extLst>
          </p:cNvPr>
          <p:cNvSpPr txBox="1">
            <a:spLocks/>
          </p:cNvSpPr>
          <p:nvPr/>
        </p:nvSpPr>
        <p:spPr>
          <a:xfrm>
            <a:off x="1115616" y="288550"/>
            <a:ext cx="7128792" cy="1183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– first 5 Fourier coefficients for wave data (original proposal)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8D54D7-B86F-D946-B10D-955A9234AB49}"/>
              </a:ext>
            </a:extLst>
          </p:cNvPr>
          <p:cNvSpPr txBox="1">
            <a:spLocks/>
          </p:cNvSpPr>
          <p:nvPr/>
        </p:nvSpPr>
        <p:spPr>
          <a:xfrm>
            <a:off x="1115616" y="288550"/>
            <a:ext cx="7128792" cy="1183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– first 5 Fourier coefficients for wave data (original proposal)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699F839-986E-414D-98D3-3A7631419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27636"/>
              </p:ext>
            </p:extLst>
          </p:nvPr>
        </p:nvGraphicFramePr>
        <p:xfrm>
          <a:off x="0" y="1844824"/>
          <a:ext cx="9134151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3647">
                  <a:extLst>
                    <a:ext uri="{9D8B030D-6E8A-4147-A177-3AD203B41FA5}">
                      <a16:colId xmlns:a16="http://schemas.microsoft.com/office/drawing/2014/main" xmlns="" val="1484977338"/>
                    </a:ext>
                  </a:extLst>
                </a:gridCol>
                <a:gridCol w="2301165">
                  <a:extLst>
                    <a:ext uri="{9D8B030D-6E8A-4147-A177-3AD203B41FA5}">
                      <a16:colId xmlns:a16="http://schemas.microsoft.com/office/drawing/2014/main" xmlns="" val="2171727885"/>
                    </a:ext>
                  </a:extLst>
                </a:gridCol>
                <a:gridCol w="1155219">
                  <a:extLst>
                    <a:ext uri="{9D8B030D-6E8A-4147-A177-3AD203B41FA5}">
                      <a16:colId xmlns:a16="http://schemas.microsoft.com/office/drawing/2014/main" xmlns="" val="100822092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303821778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3802727333"/>
                    </a:ext>
                  </a:extLst>
                </a:gridCol>
                <a:gridCol w="1177776">
                  <a:extLst>
                    <a:ext uri="{9D8B030D-6E8A-4147-A177-3AD203B41FA5}">
                      <a16:colId xmlns:a16="http://schemas.microsoft.com/office/drawing/2014/main" xmlns="" val="395850953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Table Reference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Element name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BUFR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34235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Scale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Reference value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Data width (bits)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1604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 XX YYY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494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0 42 011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a1 coefficient of the directional Fourier series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highlight>
                            <a:srgbClr val="FFFF00"/>
                          </a:highlight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-20000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39996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0 42 012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b1 coefficient of the directional Fourier series</a:t>
                      </a:r>
                      <a:endParaRPr lang="en-GB" sz="1600" dirty="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highlight>
                            <a:srgbClr val="FFFF00"/>
                          </a:highlight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-20000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20207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0 42 013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a2 coefficient of the directional Fourier series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highlight>
                            <a:srgbClr val="FFFF00"/>
                          </a:highlight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-20000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8050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0 42 014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b2 coefficient of the directional Fourier series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highlight>
                            <a:srgbClr val="FFFF00"/>
                          </a:highlight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-20000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17801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0 42 015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Check factor K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1600" dirty="0">
                        <a:effectLst/>
                        <a:latin typeface="+mn-lt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6330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0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VOS BUFR coverage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70CDA81-C7B3-6544-8955-DA1C7B92B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5" y="1164097"/>
            <a:ext cx="7781924" cy="52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Saildrones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2" y="1406315"/>
            <a:ext cx="2710765" cy="180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5400000">
            <a:off x="1491837" y="3489575"/>
            <a:ext cx="7156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                     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733551" y="4079732"/>
            <a:ext cx="2232248" cy="14401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Open-GTS Collection and conversion to BUFR</a:t>
            </a:r>
            <a:endParaRPr lang="en-GB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42" y="1550331"/>
            <a:ext cx="5589637" cy="39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-Turn Arrow 7"/>
          <p:cNvSpPr/>
          <p:nvPr/>
        </p:nvSpPr>
        <p:spPr>
          <a:xfrm flipV="1">
            <a:off x="1845749" y="5624632"/>
            <a:ext cx="4540429" cy="648072"/>
          </a:xfrm>
          <a:prstGeom prst="uturnArrow">
            <a:avLst>
              <a:gd name="adj1" fmla="val 28956"/>
              <a:gd name="adj2" fmla="val 25000"/>
              <a:gd name="adj3" fmla="val 3027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o2016_powerpoint_standard_v2_dark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000" cy="688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002370"/>
            <a:ext cx="8229600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</a:rPr>
              <a:t>Thank you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Merci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Documents\CF\Pages from 306_2015-2017_vi2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9" y="1486004"/>
            <a:ext cx="3348834" cy="473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WMO No. 306 </a:t>
            </a:r>
            <a:br>
              <a:rPr lang="en-US" dirty="0" smtClean="0"/>
            </a:br>
            <a:r>
              <a:rPr lang="en-US" dirty="0" smtClean="0"/>
              <a:t>Manual on Codes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8175" y="1596135"/>
            <a:ext cx="44500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3"/>
              </a:rPr>
              <a:t>Volume I.1</a:t>
            </a:r>
            <a:r>
              <a:rPr lang="en-US" sz="2000" b="1" dirty="0" smtClean="0"/>
              <a:t>    </a:t>
            </a:r>
            <a:r>
              <a:rPr lang="en-US" sz="2000" b="1" dirty="0" smtClean="0"/>
              <a:t>( </a:t>
            </a:r>
            <a:r>
              <a:rPr lang="en-US" sz="2000" b="1" dirty="0" smtClean="0">
                <a:solidFill>
                  <a:srgbClr val="C00000"/>
                </a:solidFill>
              </a:rPr>
              <a:t>Obsolete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frozen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000" b="1" dirty="0" smtClean="0"/>
              <a:t>Alphanumeric Codes (</a:t>
            </a:r>
            <a:r>
              <a:rPr lang="en-US" sz="2000" b="1" dirty="0" err="1" smtClean="0"/>
              <a:t>metar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synop</a:t>
            </a:r>
            <a:r>
              <a:rPr lang="en-US" sz="2000" b="1" dirty="0" smtClean="0"/>
              <a:t>, temp …) </a:t>
            </a:r>
          </a:p>
          <a:p>
            <a:pPr lvl="1"/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4"/>
              </a:rPr>
              <a:t>Volume I.2</a:t>
            </a:r>
            <a:r>
              <a:rPr lang="en-US" sz="2000" b="1" dirty="0" smtClean="0"/>
              <a:t>  </a:t>
            </a:r>
            <a:r>
              <a:rPr lang="en-US" sz="2000" b="1" dirty="0" smtClean="0"/>
              <a:t>(  </a:t>
            </a:r>
            <a:r>
              <a:rPr lang="en-US" sz="2000" b="1" dirty="0" smtClean="0">
                <a:solidFill>
                  <a:srgbClr val="C00000"/>
                </a:solidFill>
              </a:rPr>
              <a:t>Easy to maintain</a:t>
            </a:r>
            <a:r>
              <a:rPr lang="en-GB" sz="2000" b="1" dirty="0" smtClean="0"/>
              <a:t>	</a:t>
            </a:r>
            <a:r>
              <a:rPr lang="en-GB" sz="2000" b="1" dirty="0" smtClean="0"/>
              <a:t>)</a:t>
            </a:r>
            <a:endParaRPr lang="en-GB" sz="2000" b="1" dirty="0" smtClean="0"/>
          </a:p>
          <a:p>
            <a:r>
              <a:rPr lang="en-GB" sz="2000" b="1" dirty="0"/>
              <a:t>	</a:t>
            </a:r>
            <a:r>
              <a:rPr lang="en-GB" sz="2000" b="1" dirty="0" smtClean="0"/>
              <a:t>BUFR, GRIB</a:t>
            </a:r>
          </a:p>
          <a:p>
            <a:r>
              <a:rPr lang="en-GB" sz="2000" b="1" dirty="0" smtClean="0"/>
              <a:t>	</a:t>
            </a:r>
            <a:r>
              <a:rPr lang="en-GB" sz="2000" b="1" dirty="0" smtClean="0">
                <a:solidFill>
                  <a:srgbClr val="FF0000"/>
                </a:solidFill>
              </a:rPr>
              <a:t>Table </a:t>
            </a:r>
            <a:r>
              <a:rPr lang="en-GB" sz="2000" b="1" dirty="0">
                <a:solidFill>
                  <a:srgbClr val="FF0000"/>
                </a:solidFill>
              </a:rPr>
              <a:t>Driven </a:t>
            </a:r>
            <a:r>
              <a:rPr lang="en-GB" sz="2000" b="1" dirty="0"/>
              <a:t>Code </a:t>
            </a:r>
            <a:r>
              <a:rPr lang="en-GB" sz="2000" b="1" dirty="0" smtClean="0"/>
              <a:t>Forms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5"/>
              </a:rPr>
              <a:t>Volume I.3</a:t>
            </a:r>
            <a:r>
              <a:rPr lang="en-US" sz="2000" b="1" dirty="0"/>
              <a:t>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C00000"/>
                </a:solidFill>
              </a:rPr>
              <a:t>Sustainability problems )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000" b="1" dirty="0" smtClean="0"/>
              <a:t>XML </a:t>
            </a:r>
            <a:r>
              <a:rPr lang="en-US" sz="2000" b="1" dirty="0" smtClean="0">
                <a:solidFill>
                  <a:srgbClr val="FF0000"/>
                </a:solidFill>
              </a:rPr>
              <a:t>model driven, ISO, OGC</a:t>
            </a:r>
          </a:p>
          <a:p>
            <a:pPr lvl="1"/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WMO CF-</a:t>
            </a:r>
            <a:r>
              <a:rPr lang="en-GB" dirty="0" err="1" smtClean="0"/>
              <a:t>netCDF</a:t>
            </a:r>
            <a:r>
              <a:rPr lang="en-GB" dirty="0" smtClean="0"/>
              <a:t> workshop </a:t>
            </a:r>
            <a:br>
              <a:rPr lang="en-GB" dirty="0" smtClean="0"/>
            </a:br>
            <a:r>
              <a:rPr lang="en-GB" dirty="0" smtClean="0"/>
              <a:t>19-20 September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429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CF panel </a:t>
            </a:r>
            <a:r>
              <a:rPr lang="en-GB" dirty="0" smtClean="0"/>
              <a:t>and </a:t>
            </a:r>
            <a:r>
              <a:rPr lang="en-GB" b="1" dirty="0" smtClean="0"/>
              <a:t>WMO</a:t>
            </a:r>
            <a:r>
              <a:rPr lang="en-GB" dirty="0" smtClean="0"/>
              <a:t> representatives of programmes and Data and Metadata Expert Teams </a:t>
            </a:r>
            <a:r>
              <a:rPr lang="en-GB" dirty="0" smtClean="0">
                <a:solidFill>
                  <a:srgbClr val="FF0000"/>
                </a:solidFill>
              </a:rPr>
              <a:t>agree</a:t>
            </a:r>
            <a:r>
              <a:rPr lang="en-GB" dirty="0" smtClean="0"/>
              <a:t> that a </a:t>
            </a:r>
            <a:r>
              <a:rPr lang="en-GB" b="1" dirty="0" smtClean="0"/>
              <a:t>WMO Expert Team on CF Conventions </a:t>
            </a:r>
            <a:r>
              <a:rPr lang="en-GB" dirty="0" smtClean="0"/>
              <a:t>can benefit both CF community and WMO.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WMO Expert Team on CF </a:t>
            </a:r>
            <a:r>
              <a:rPr lang="en-GB" dirty="0" err="1" smtClean="0"/>
              <a:t>Convetions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42" y="1309915"/>
            <a:ext cx="8512629" cy="4800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consider specific requirements by WMO </a:t>
            </a:r>
            <a:r>
              <a:rPr lang="en-US" sz="1800" dirty="0" err="1"/>
              <a:t>Programmes</a:t>
            </a:r>
            <a:r>
              <a:rPr lang="en-US" sz="1800" dirty="0"/>
              <a:t> for the implementation of CF-</a:t>
            </a:r>
            <a:r>
              <a:rPr lang="en-US" sz="1800" dirty="0" err="1"/>
              <a:t>netCDF</a:t>
            </a:r>
            <a:r>
              <a:rPr lang="en-US" sz="1800" dirty="0"/>
              <a:t> data profiles and extensions, and evaluate the particular choice of data format in consultation with other expert teams [ET-TDCF] [ET-XML].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ensure that new proposals are harmonized with existing WMO CF data profiles and extension and coordinate with other </a:t>
            </a:r>
            <a:r>
              <a:rPr lang="en-US" sz="1800" dirty="0" err="1"/>
              <a:t>Programmes</a:t>
            </a:r>
            <a:r>
              <a:rPr lang="en-US" sz="1800" dirty="0"/>
              <a:t> in their further development.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collaborate with [ET-TDCF] on parallel implementation or mapping using BUFR or GRIB of the WMO CF data profile and extension developed by the team.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collaborate with the CF community through CF processes to participate in the enhancement of the CF conventions and enlargement of CF controlled vocabularies      to meet the need of WMO </a:t>
            </a:r>
            <a:r>
              <a:rPr lang="en-US" sz="1800" dirty="0" err="1"/>
              <a:t>Programmes</a:t>
            </a:r>
            <a:r>
              <a:rPr lang="en-US" sz="1800" dirty="0"/>
              <a:t> and avoid nonconformance to CF conventions or CF data model,      by evaluating all candidate CF extensions as possible CF enhancements before accepting them as WMO CF extensions.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avoid the need to create forks of the CF </a:t>
            </a:r>
            <a:r>
              <a:rPr lang="en-US" sz="1800" dirty="0" err="1"/>
              <a:t>convetions</a:t>
            </a:r>
            <a:r>
              <a:rPr lang="en-US" sz="1800" dirty="0"/>
              <a:t> by collaborating with the CF community and considering alternative options.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To </a:t>
            </a:r>
            <a:r>
              <a:rPr lang="en-US" sz="1800" dirty="0"/>
              <a:t>provide a technical reference implementation of data validation tools for profiles and extensions proposed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21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Documents\CF\Pages from 306_2015-2017_vi2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9" y="1486004"/>
            <a:ext cx="3348834" cy="473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WMO No. 306 </a:t>
            </a:r>
            <a:br>
              <a:rPr lang="en-US" dirty="0" smtClean="0"/>
            </a:br>
            <a:r>
              <a:rPr lang="en-US" dirty="0" smtClean="0"/>
              <a:t>Manual on Codes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8175" y="1596135"/>
            <a:ext cx="445005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3"/>
              </a:rPr>
              <a:t>Volume I.1</a:t>
            </a:r>
            <a:r>
              <a:rPr lang="en-US" sz="2000" b="1" dirty="0" smtClean="0"/>
              <a:t>    </a:t>
            </a:r>
            <a:r>
              <a:rPr lang="en-US" sz="2000" b="1" dirty="0" smtClean="0"/>
              <a:t>( </a:t>
            </a:r>
            <a:r>
              <a:rPr lang="en-US" sz="2000" b="1" dirty="0" smtClean="0">
                <a:solidFill>
                  <a:srgbClr val="C00000"/>
                </a:solidFill>
              </a:rPr>
              <a:t>Obsolete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frozen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000" b="1" dirty="0" smtClean="0"/>
              <a:t>Alphanumeric Codes (</a:t>
            </a:r>
            <a:r>
              <a:rPr lang="en-US" sz="2000" b="1" dirty="0" err="1" smtClean="0"/>
              <a:t>metar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synop</a:t>
            </a:r>
            <a:r>
              <a:rPr lang="en-US" sz="2000" b="1" dirty="0" smtClean="0"/>
              <a:t>, temp …) </a:t>
            </a:r>
          </a:p>
          <a:p>
            <a:pPr lvl="1"/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4"/>
              </a:rPr>
              <a:t>Volume I.2</a:t>
            </a:r>
            <a:r>
              <a:rPr lang="en-US" sz="2000" b="1" dirty="0" smtClean="0"/>
              <a:t>  </a:t>
            </a:r>
            <a:r>
              <a:rPr lang="en-US" sz="2000" b="1" dirty="0" smtClean="0"/>
              <a:t>(  </a:t>
            </a:r>
            <a:r>
              <a:rPr lang="en-US" sz="2000" b="1" dirty="0" smtClean="0">
                <a:solidFill>
                  <a:srgbClr val="C00000"/>
                </a:solidFill>
              </a:rPr>
              <a:t>Easy to maintain</a:t>
            </a:r>
            <a:r>
              <a:rPr lang="en-GB" sz="2000" b="1" dirty="0" smtClean="0"/>
              <a:t>	</a:t>
            </a:r>
            <a:r>
              <a:rPr lang="en-GB" sz="2000" b="1" dirty="0" smtClean="0"/>
              <a:t>)</a:t>
            </a:r>
            <a:endParaRPr lang="en-GB" sz="2000" b="1" dirty="0" smtClean="0"/>
          </a:p>
          <a:p>
            <a:r>
              <a:rPr lang="en-GB" sz="2000" b="1" dirty="0"/>
              <a:t>	</a:t>
            </a:r>
            <a:r>
              <a:rPr lang="en-GB" sz="2000" b="1" dirty="0" smtClean="0"/>
              <a:t>BUFR, GRIB</a:t>
            </a:r>
          </a:p>
          <a:p>
            <a:r>
              <a:rPr lang="en-GB" sz="2000" b="1" dirty="0" smtClean="0"/>
              <a:t>	</a:t>
            </a:r>
            <a:r>
              <a:rPr lang="en-GB" sz="2000" b="1" dirty="0" smtClean="0">
                <a:solidFill>
                  <a:srgbClr val="FF0000"/>
                </a:solidFill>
              </a:rPr>
              <a:t>Table </a:t>
            </a:r>
            <a:r>
              <a:rPr lang="en-GB" sz="2000" b="1" dirty="0">
                <a:solidFill>
                  <a:srgbClr val="FF0000"/>
                </a:solidFill>
              </a:rPr>
              <a:t>Driven </a:t>
            </a:r>
            <a:r>
              <a:rPr lang="en-GB" sz="2000" b="1" dirty="0"/>
              <a:t>Code </a:t>
            </a:r>
            <a:r>
              <a:rPr lang="en-GB" sz="2000" b="1" dirty="0" smtClean="0"/>
              <a:t>Forms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hlinkClick r:id="rId5"/>
              </a:rPr>
              <a:t>Volume I.3</a:t>
            </a:r>
            <a:r>
              <a:rPr lang="en-US" sz="2000" b="1" dirty="0"/>
              <a:t>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C00000"/>
                </a:solidFill>
              </a:rPr>
              <a:t>Sustainability problems )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000" b="1" dirty="0" smtClean="0"/>
              <a:t>XML </a:t>
            </a:r>
            <a:r>
              <a:rPr lang="en-US" sz="2000" b="1" dirty="0" smtClean="0">
                <a:solidFill>
                  <a:srgbClr val="FF0000"/>
                </a:solidFill>
              </a:rPr>
              <a:t>model driven, ISO, </a:t>
            </a:r>
            <a:r>
              <a:rPr lang="en-US" sz="2000" b="1" dirty="0" smtClean="0">
                <a:solidFill>
                  <a:srgbClr val="FF0000"/>
                </a:solidFill>
              </a:rPr>
              <a:t>OGC</a:t>
            </a:r>
          </a:p>
          <a:p>
            <a:pPr lvl="1"/>
            <a:endParaRPr lang="en-GB" sz="20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</a:rPr>
              <a:t>Volume I.4 (to be drafted)</a:t>
            </a:r>
          </a:p>
          <a:p>
            <a:pPr lvl="1"/>
            <a:r>
              <a:rPr lang="en-GB" sz="2000" b="1" dirty="0"/>
              <a:t>CF-</a:t>
            </a:r>
            <a:r>
              <a:rPr lang="en-GB" sz="2000" b="1" dirty="0" err="1"/>
              <a:t>NetCDF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endParaRPr lang="en-US" sz="2000" b="1" dirty="0" smtClean="0">
              <a:solidFill>
                <a:srgbClr val="FF0000"/>
              </a:solidFill>
            </a:endParaRPr>
          </a:p>
          <a:p>
            <a:pPr lvl="1"/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Amendment of </a:t>
            </a:r>
            <a:r>
              <a:rPr lang="en-US" dirty="0" smtClean="0"/>
              <a:t>Manuals</a:t>
            </a:r>
            <a:br>
              <a:rPr lang="en-US" dirty="0" smtClean="0"/>
            </a:br>
            <a:r>
              <a:rPr lang="en-US" dirty="0" smtClean="0"/>
              <a:t>Simple procedure (fast-track)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213361"/>
            <a:ext cx="1508333" cy="1059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Expert Team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1965533" y="2743200"/>
            <a:ext cx="1580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65533" y="2296956"/>
            <a:ext cx="16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Draft proposal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46505" y="2150445"/>
            <a:ext cx="1575273" cy="1298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/>
              <a:t> SC-IMT Chair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5240" y="2221907"/>
            <a:ext cx="1726251" cy="1059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National Focal 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16083" y="2751746"/>
            <a:ext cx="1709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21778" y="2338261"/>
            <a:ext cx="1703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Approve and </a:t>
            </a:r>
          </a:p>
          <a:p>
            <a:endParaRPr lang="en-US" dirty="0"/>
          </a:p>
          <a:p>
            <a:r>
              <a:rPr lang="en-US" dirty="0" smtClean="0"/>
              <a:t>Submit proposal for comments 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7688366" y="3281585"/>
            <a:ext cx="0" cy="44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0490" y="3317754"/>
            <a:ext cx="7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Agree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825238" y="5383850"/>
            <a:ext cx="1726251" cy="1059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President of WMO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4230166" y="5913689"/>
            <a:ext cx="2595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6031" y="5193594"/>
            <a:ext cx="174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Adopts</a:t>
            </a:r>
          </a:p>
          <a:p>
            <a:r>
              <a:rPr lang="en-US" dirty="0" smtClean="0"/>
              <a:t>amendments</a:t>
            </a:r>
            <a:endParaRPr lang="en-US" dirty="0"/>
          </a:p>
        </p:txBody>
      </p:sp>
      <p:pic>
        <p:nvPicPr>
          <p:cNvPr id="29" name="Picture 2" descr="M:\Documents\CF\Pages from 306_2015-2017_vi2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34" y="4758650"/>
            <a:ext cx="1313539" cy="18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11508" y="3918245"/>
            <a:ext cx="1999716" cy="8973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Requirement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0"/>
            <a:endCxn id="4" idx="2"/>
          </p:cNvCxnSpPr>
          <p:nvPr/>
        </p:nvCxnSpPr>
        <p:spPr>
          <a:xfrm flipV="1">
            <a:off x="1211366" y="3273039"/>
            <a:ext cx="1" cy="645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25237" y="3723256"/>
            <a:ext cx="1726251" cy="1059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President of INFCOM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7688364" y="4758650"/>
            <a:ext cx="2" cy="62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87793" y="4876018"/>
            <a:ext cx="100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to publish </a:t>
            </a:r>
            <a:br>
              <a:rPr lang="en-GB" dirty="0" smtClean="0"/>
            </a:br>
            <a:r>
              <a:rPr lang="en-GB" dirty="0" smtClean="0"/>
              <a:t>new BUFR elements and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Step 1: Proposal submitted to WMO Inter-</a:t>
            </a:r>
            <a:r>
              <a:rPr lang="en-US" dirty="0" err="1"/>
              <a:t>Programme</a:t>
            </a:r>
            <a:r>
              <a:rPr lang="en-US" dirty="0"/>
              <a:t> Expert Team </a:t>
            </a:r>
            <a:r>
              <a:rPr lang="en-US" dirty="0" smtClean="0"/>
              <a:t>on Codes </a:t>
            </a:r>
            <a:r>
              <a:rPr lang="en-US" dirty="0"/>
              <a:t>and Maintenance (IPET-CM)</a:t>
            </a:r>
          </a:p>
          <a:p>
            <a:r>
              <a:rPr lang="en-US" dirty="0"/>
              <a:t>Step 2: Proposals reviewed and either accepted for validation or revised and resubmitted</a:t>
            </a:r>
          </a:p>
          <a:p>
            <a:r>
              <a:rPr lang="en-US" dirty="0"/>
              <a:t>Step 3: Template validated and result of validation reported to IPET-CM</a:t>
            </a:r>
          </a:p>
          <a:p>
            <a:r>
              <a:rPr lang="en-US" dirty="0"/>
              <a:t>Step 4: Following successful validation, WMO focal points (national, JCOMM </a:t>
            </a:r>
            <a:r>
              <a:rPr lang="en-US" dirty="0" err="1"/>
              <a:t>etc</a:t>
            </a:r>
            <a:r>
              <a:rPr lang="en-US" dirty="0"/>
              <a:t>) notified of changes for comment</a:t>
            </a:r>
          </a:p>
          <a:p>
            <a:r>
              <a:rPr lang="en-US" dirty="0"/>
              <a:t>Step 5: If no objections changes implemented in subsequent update (~ 6 monthly)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o2016_powerpoint_standard_v2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1988820" cy="1714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of the 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/ decoding of test data using </a:t>
            </a:r>
            <a:r>
              <a:rPr lang="en-US" dirty="0" smtClean="0"/>
              <a:t>proposed elements / sequences by two </a:t>
            </a:r>
            <a:r>
              <a:rPr lang="en-US" dirty="0"/>
              <a:t>different </a:t>
            </a:r>
            <a:r>
              <a:rPr lang="en-US" dirty="0" err="1"/>
              <a:t>centres</a:t>
            </a:r>
            <a:r>
              <a:rPr lang="en-US" dirty="0"/>
              <a:t>, using different software</a:t>
            </a:r>
          </a:p>
          <a:p>
            <a:r>
              <a:rPr lang="en-US" dirty="0"/>
              <a:t>Tests whether templates / elements suitable for observations to be encoded</a:t>
            </a:r>
          </a:p>
          <a:p>
            <a:r>
              <a:rPr lang="en-US" dirty="0"/>
              <a:t>Flags whether any problems likely with encoding / decoding the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Case study: JCOMM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JCOMM nominated Mr. David Berry (NOC) as coordinator to be part of the IPET-CM to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Propose new BUFR element and sequences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Validate and refine the proposal with the help of IPET-CM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MO_BLU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WMO_BLUE_Powerpoint_en_fr</Template>
  <TotalTime>73</TotalTime>
  <Words>710</Words>
  <Application>Microsoft Office PowerPoint</Application>
  <PresentationFormat>On-screen Show (4:3)</PresentationFormat>
  <Paragraphs>150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WMO_BLUE_Powerpoint_en_fr</vt:lpstr>
      <vt:lpstr>PowerPoint Presentation</vt:lpstr>
      <vt:lpstr>WMO No. 306  Manual on Codes</vt:lpstr>
      <vt:lpstr>WMO CF-netCDF workshop  19-20 September 2019</vt:lpstr>
      <vt:lpstr>WMO Expert Team on CF Convetions</vt:lpstr>
      <vt:lpstr>WMO No. 306  Manual on Codes</vt:lpstr>
      <vt:lpstr>Amendment of Manuals Simple procedure (fast-track)</vt:lpstr>
      <vt:lpstr>How to publish  new BUFR elements and sequences</vt:lpstr>
      <vt:lpstr>Validation of the proposal</vt:lpstr>
      <vt:lpstr>Case study: JCOMM</vt:lpstr>
      <vt:lpstr>BUFR Sequences approved and operational</vt:lpstr>
      <vt:lpstr>PowerPoint Presentation</vt:lpstr>
      <vt:lpstr>PowerPoint Presentation</vt:lpstr>
      <vt:lpstr>VOS BUFR coverage</vt:lpstr>
      <vt:lpstr>Saildrones</vt:lpstr>
      <vt:lpstr>PowerPoint Presentation</vt:lpstr>
    </vt:vector>
  </TitlesOfParts>
  <Company>World Meteorological Organization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Fucile</dc:creator>
  <cp:lastModifiedBy>Enrico Fucile</cp:lastModifiedBy>
  <cp:revision>11</cp:revision>
  <dcterms:created xsi:type="dcterms:W3CDTF">2019-09-29T05:27:00Z</dcterms:created>
  <dcterms:modified xsi:type="dcterms:W3CDTF">2019-10-02T10:10:51Z</dcterms:modified>
</cp:coreProperties>
</file>